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862" r:id="rId2"/>
    <p:sldId id="870" r:id="rId3"/>
    <p:sldId id="863" r:id="rId4"/>
    <p:sldId id="871" r:id="rId5"/>
    <p:sldId id="864" r:id="rId6"/>
    <p:sldId id="873" r:id="rId7"/>
    <p:sldId id="866" r:id="rId8"/>
    <p:sldId id="874" r:id="rId9"/>
    <p:sldId id="87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7">
          <p15:clr>
            <a:srgbClr val="A4A3A4"/>
          </p15:clr>
        </p15:guide>
        <p15:guide id="2" pos="384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9">
          <p15:clr>
            <a:srgbClr val="A4A3A4"/>
          </p15:clr>
        </p15:guide>
        <p15:guide id="2" pos="216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00FF00"/>
    <a:srgbClr val="BBE4F1"/>
    <a:srgbClr val="99CCFF"/>
    <a:srgbClr val="139D1A"/>
    <a:srgbClr val="0098DD"/>
    <a:srgbClr val="66FFFF"/>
    <a:srgbClr val="641E64"/>
    <a:srgbClr val="323C46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18" autoAdjust="0"/>
    <p:restoredTop sz="89890" autoAdjust="0"/>
  </p:normalViewPr>
  <p:slideViewPr>
    <p:cSldViewPr snapToGrid="0" showGuides="1">
      <p:cViewPr varScale="1">
        <p:scale>
          <a:sx n="62" d="100"/>
          <a:sy n="62" d="100"/>
        </p:scale>
        <p:origin x="1062" y="66"/>
      </p:cViewPr>
      <p:guideLst>
        <p:guide orient="horz" pos="2167"/>
        <p:guide pos="384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-2454" y="-78"/>
      </p:cViewPr>
      <p:guideLst>
        <p:guide orient="horz" pos="2889"/>
        <p:guide pos="216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923819-DFAD-4001-81D5-0A392E406B24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24B9C-AF97-498B-83A2-2D78AE8753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AF7C4A-FBFD-4612-829C-68739759EDFF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91552F-1DFF-4169-B5E8-B55E04DA859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1552F-1DFF-4169-B5E8-B55E04DA859A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828675" y="704850"/>
            <a:ext cx="10635231" cy="5442016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742986" y="581025"/>
            <a:ext cx="10767526" cy="5620929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 descr="图片包含 模糊&#10;&#10;已生成高可信度的说明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5" b="39286"/>
          <a:stretch>
            <a:fillRect/>
          </a:stretch>
        </p:blipFill>
        <p:spPr>
          <a:xfrm>
            <a:off x="828675" y="649762"/>
            <a:ext cx="10591210" cy="5497104"/>
          </a:xfrm>
          <a:prstGeom prst="rect">
            <a:avLst/>
          </a:prstGeom>
        </p:spPr>
      </p:pic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685836" y="5009249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10180957" y="515529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标题幻灯片">
    <p:bg>
      <p:bgPr>
        <a:blipFill>
          <a:blip r:embed="rId2" cstate="print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531220" y="460852"/>
            <a:ext cx="11201744" cy="605011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456544" y="382719"/>
            <a:ext cx="11353538" cy="6194351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53" y="898637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66270" y="853988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5400000">
            <a:off x="425002" y="5758252"/>
            <a:ext cx="849384" cy="746357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7" cstate="print"/>
          <a:stretch>
            <a:fillRect/>
          </a:stretch>
        </p:blipFill>
        <p:spPr>
          <a:xfrm rot="16200000">
            <a:off x="10958683" y="397444"/>
            <a:ext cx="817513" cy="8113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828675" y="637121"/>
            <a:ext cx="10635231" cy="5509745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>
            <a:off x="828675" y="704850"/>
            <a:ext cx="10635231" cy="5442016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742986" y="581025"/>
            <a:ext cx="10767526" cy="5620929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53" y="898637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66270" y="853988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685836" y="5009249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10180957" y="515529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1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 userDrawn="1"/>
        </p:nvSpPr>
        <p:spPr>
          <a:xfrm>
            <a:off x="1233938" y="898459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形 16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18" name="图形 17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图片 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1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1233938" y="898459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0" name="图形 16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11" name="图形 17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矩形 18"/>
          <p:cNvSpPr/>
          <p:nvPr userDrawn="1"/>
        </p:nvSpPr>
        <p:spPr>
          <a:xfrm>
            <a:off x="1239269" y="901474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80" y="1083101"/>
            <a:ext cx="470807" cy="47080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占位符 1"/>
          <p:cNvSpPr>
            <a:spLocks noGrp="1"/>
          </p:cNvSpPr>
          <p:nvPr userDrawn="1">
            <p:ph type="title"/>
          </p:nvPr>
        </p:nvSpPr>
        <p:spPr>
          <a:xfrm>
            <a:off x="1894341" y="1038450"/>
            <a:ext cx="7639391" cy="5601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33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4" name="图形 23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23" name="图形 22"/>
          <p:cNvPicPr>
            <a:picLocks noChangeAspect="1"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solidFill>
            <a:srgbClr val="2F559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284515" y="990668"/>
            <a:ext cx="9622972" cy="4876665"/>
          </a:xfrm>
          <a:prstGeom prst="rect">
            <a:avLst/>
          </a:prstGeom>
          <a:solidFill>
            <a:schemeClr val="bg1"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5" name="图片 14" descr="图片包含 模糊&#10;&#10;已生成高可信度的说明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5" b="39286"/>
          <a:stretch>
            <a:fillRect/>
          </a:stretch>
        </p:blipFill>
        <p:spPr>
          <a:xfrm>
            <a:off x="1286327" y="990667"/>
            <a:ext cx="9622972" cy="4876665"/>
          </a:xfrm>
          <a:prstGeom prst="rect">
            <a:avLst/>
          </a:prstGeom>
        </p:spPr>
      </p:pic>
      <p:pic>
        <p:nvPicPr>
          <p:cNvPr id="10" name="图形 9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16200000">
            <a:off x="9849080" y="856071"/>
            <a:ext cx="1175657" cy="1175657"/>
          </a:xfrm>
          <a:prstGeom prst="rect">
            <a:avLst/>
          </a:prstGeom>
        </p:spPr>
      </p:pic>
      <p:pic>
        <p:nvPicPr>
          <p:cNvPr id="11" name="图形 10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 rot="5400000">
            <a:off x="1167263" y="4826272"/>
            <a:ext cx="1175657" cy="11756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室内, 餐桌, 墙壁, 就坐&#10;&#10;已生成极高可信度的说明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31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1167263" y="856071"/>
            <a:ext cx="9857474" cy="5145858"/>
          </a:xfrm>
          <a:prstGeom prst="rect">
            <a:avLst/>
          </a:prstGeom>
          <a:noFill/>
          <a:ln w="1270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 userDrawn="1"/>
        </p:nvSpPr>
        <p:spPr>
          <a:xfrm>
            <a:off x="1233938" y="898459"/>
            <a:ext cx="9738862" cy="5045367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形 16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 rot="5400000">
            <a:off x="1102649" y="4815634"/>
            <a:ext cx="1260434" cy="1260434"/>
          </a:xfrm>
          <a:prstGeom prst="rect">
            <a:avLst/>
          </a:prstGeom>
        </p:spPr>
      </p:pic>
      <p:pic>
        <p:nvPicPr>
          <p:cNvPr id="18" name="图形 17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 rot="16200000">
            <a:off x="9697581" y="786196"/>
            <a:ext cx="1393832" cy="139383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BB6EF-FC30-4349-906C-206F15F3A6FC}" type="datetimeFigureOut">
              <a:rPr lang="zh-CN" altLang="en-US" smtClean="0"/>
              <a:pPr/>
              <a:t>2018/11/4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C8D53-9022-4CF2-B36E-9E2D1B66792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阴影的概念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1</a:t>
            </a:r>
            <a:endParaRPr lang="zh-CN" altLang="en-US" sz="24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876424" y="1628775"/>
            <a:ext cx="8943976" cy="46863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zh-CN" sz="2000" dirty="0" smtClean="0">
                <a:latin typeface="微软雅黑" pitchFamily="34" charset="-122"/>
                <a:ea typeface="微软雅黑" pitchFamily="34" charset="-122"/>
              </a:rPr>
              <a:t>阴影是由于物体截断了光线而产生的，所以如果光源位于物体一侧的话，阴影总是位于物体的另一侧，也就是与光源相反的一侧。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 smtClean="0">
                <a:latin typeface="微软雅黑" pitchFamily="34" charset="-122"/>
                <a:ea typeface="微软雅黑" pitchFamily="34" charset="-122"/>
              </a:rPr>
              <a:t>从理论上来说，从视点以及从光源看过去都是可见的面不会落在阴影中，只有那些从视点看过去是可见的，而从光源看过去是不可见的面，肯定落在阴影之内。</a:t>
            </a:r>
            <a:endParaRPr lang="zh-CN" altLang="zh-CN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814888" y="3952875"/>
            <a:ext cx="2495550" cy="19827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阴影的计算算法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219324" y="2266950"/>
            <a:ext cx="9039226" cy="46863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用多边形区域排序消隐算法将多边形分成两大类：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向光多边形和背光多边形。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向光多边形是指那些从光源看过去是可见的多边形；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背光多边形是指那些从光源看过去是可见的多边形，包括被其它面遮挡了的多边形和反向面多边形。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向光多边形不在阴影区内，背光多边形在阴影区内。</a:t>
            </a:r>
          </a:p>
          <a:p>
            <a:pPr>
              <a:lnSpc>
                <a:spcPct val="150000"/>
              </a:lnSpc>
            </a:pP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55508" y="1622510"/>
            <a:ext cx="402866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基本思想：</a:t>
            </a:r>
            <a:r>
              <a:rPr lang="zh-CN" altLang="zh-CN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将视点移到光源位置</a:t>
            </a:r>
            <a:endParaRPr lang="en-US" altLang="zh-CN" sz="2000" dirty="0" smtClean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0050" y="4324350"/>
            <a:ext cx="2514600" cy="186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阴影的计算算法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876424" y="1628775"/>
            <a:ext cx="9039226" cy="685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基本思想：</a:t>
            </a:r>
            <a:r>
              <a:rPr lang="zh-CN" altLang="zh-CN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将视点移到原来的观察位置</a:t>
            </a:r>
            <a:endParaRPr lang="zh-CN" altLang="zh-CN" sz="2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133600" y="2313712"/>
            <a:ext cx="826770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对向光多边形和背光多边形进行消隐，选用一种光照模型计算多边形的亮度，就可得到有阴影效果的图形。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若选用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之前的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Phong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模型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：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对于背光多边形，由于不能得到光源的直接照射，只有环境光对其光强有贡献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，因此关闭漫反射和镜面反射；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对于向光多边形，正常进行光照计算。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034213" y="4181475"/>
            <a:ext cx="2495550" cy="19827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阴影的计算算法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876424" y="1628775"/>
            <a:ext cx="9039226" cy="685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主流算法</a:t>
            </a:r>
            <a:endParaRPr lang="zh-CN" altLang="zh-CN" sz="2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143125" y="2313712"/>
            <a:ext cx="82677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Shadow Mapping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：一个物体之所以会处在阴影当中，是由于在它和光源之间存在着遮蔽物，或者说遮蔽物离光源的距离比物体要近。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Shadow Volumn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：根据光源和遮蔽物的位置关系计算出场景中会产生阴影的区域，然后对所有物体进行检测，以确定其会不会受阴影的影响。</a:t>
            </a: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阴影的计算算法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352673" y="2581275"/>
            <a:ext cx="4324351" cy="4686300"/>
          </a:xfrm>
          <a:prstGeom prst="rect">
            <a:avLst/>
          </a:prstGeom>
        </p:spPr>
        <p:txBody>
          <a:bodyPr/>
          <a:lstStyle/>
          <a:p>
            <a:pPr latinLnBrk="1">
              <a:lnSpc>
                <a:spcPct val="150000"/>
              </a:lnSpc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Step 1: 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以光源为视点，或者说在光源坐标系下面对整个场景进行渲染，目的是要得到一副所有物体相对于光源的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depth map 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（也就是我们所说的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shadow map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），也就是这副图像中每个象素的值代表着场景里面离光源最近的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fragment 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的深度值。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 latinLnBrk="1">
              <a:lnSpc>
                <a:spcPct val="150000"/>
              </a:lnSpc>
            </a:pP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由于这个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部分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我们感兴趣的只是象素的深度值，所以可以把所有的光照计算关掉。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1876424" y="1476375"/>
            <a:ext cx="9039226" cy="685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主流算法</a:t>
            </a:r>
            <a:endParaRPr lang="zh-CN" altLang="zh-CN" sz="2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143125" y="2075587"/>
            <a:ext cx="8267700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Shadow Mapping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：</a:t>
            </a: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820025" y="5400675"/>
            <a:ext cx="3190875" cy="28575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8601075" y="4429125"/>
            <a:ext cx="971550" cy="97155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620000" y="3190875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>
            <a:stCxn id="12" idx="5"/>
          </p:cNvCxnSpPr>
          <p:nvPr/>
        </p:nvCxnSpPr>
        <p:spPr>
          <a:xfrm rot="16200000" flipH="1">
            <a:off x="7869384" y="3087833"/>
            <a:ext cx="1203179" cy="15556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endCxn id="11" idx="1"/>
          </p:cNvCxnSpPr>
          <p:nvPr/>
        </p:nvCxnSpPr>
        <p:spPr>
          <a:xfrm rot="16200000" flipH="1">
            <a:off x="7574107" y="3402156"/>
            <a:ext cx="1297837" cy="104065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>
            <a:off x="7636021" y="3225944"/>
            <a:ext cx="1269854" cy="12317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rot="16200000" flipH="1">
            <a:off x="7416946" y="3492645"/>
            <a:ext cx="1460355" cy="9650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endCxn id="11" idx="2"/>
          </p:cNvCxnSpPr>
          <p:nvPr/>
        </p:nvCxnSpPr>
        <p:spPr>
          <a:xfrm rot="16200000" flipH="1">
            <a:off x="7316933" y="3630758"/>
            <a:ext cx="1641330" cy="9269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 rot="16200000" flipH="1">
            <a:off x="7078808" y="3859358"/>
            <a:ext cx="2098530" cy="9269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rot="16200000" flipH="1">
            <a:off x="6969270" y="4016520"/>
            <a:ext cx="2098530" cy="6316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rot="10800000" flipV="1">
            <a:off x="7639051" y="3390899"/>
            <a:ext cx="790575" cy="6572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7219518" y="2796659"/>
            <a:ext cx="1144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光源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light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8362518" y="3110984"/>
            <a:ext cx="1400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Shadow map</a:t>
            </a:r>
            <a:endParaRPr lang="zh-CN" altLang="en-US" dirty="0"/>
          </a:p>
        </p:txBody>
      </p:sp>
      <p:sp>
        <p:nvSpPr>
          <p:cNvPr id="21" name="椭圆 20"/>
          <p:cNvSpPr/>
          <p:nvPr/>
        </p:nvSpPr>
        <p:spPr>
          <a:xfrm>
            <a:off x="8115300" y="3571875"/>
            <a:ext cx="104775" cy="1047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6948351" y="948809"/>
            <a:ext cx="3367224" cy="1584841"/>
            <a:chOff x="6948351" y="948809"/>
            <a:chExt cx="3367224" cy="1584841"/>
          </a:xfrm>
        </p:grpSpPr>
        <p:sp>
          <p:nvSpPr>
            <p:cNvPr id="23" name="矩形 22"/>
            <p:cNvSpPr/>
            <p:nvPr/>
          </p:nvSpPr>
          <p:spPr>
            <a:xfrm>
              <a:off x="8429624" y="990599"/>
              <a:ext cx="1885951" cy="153352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7" name="直接连接符 26"/>
            <p:cNvCxnSpPr>
              <a:stCxn id="23" idx="0"/>
              <a:endCxn id="23" idx="2"/>
            </p:cNvCxnSpPr>
            <p:nvPr/>
          </p:nvCxnSpPr>
          <p:spPr>
            <a:xfrm rot="16200000" flipH="1">
              <a:off x="8605837" y="1757362"/>
              <a:ext cx="153352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rot="16200000" flipH="1">
              <a:off x="8377237" y="1757362"/>
              <a:ext cx="153352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rot="16200000" flipH="1">
              <a:off x="8139112" y="1757362"/>
              <a:ext cx="153352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rot="16200000" flipH="1">
              <a:off x="7900987" y="1757362"/>
              <a:ext cx="153352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rot="16200000" flipH="1">
              <a:off x="9310687" y="1766887"/>
              <a:ext cx="153352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rot="16200000" flipH="1">
              <a:off x="9072562" y="1766887"/>
              <a:ext cx="153352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rot="16200000" flipH="1">
              <a:off x="8834437" y="1766887"/>
              <a:ext cx="153352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8429624" y="1219200"/>
              <a:ext cx="187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8439149" y="1428750"/>
              <a:ext cx="187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8420099" y="1657350"/>
              <a:ext cx="187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8429624" y="1885950"/>
              <a:ext cx="187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8439149" y="2114550"/>
              <a:ext cx="187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8420099" y="2333625"/>
              <a:ext cx="1872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矩形 45"/>
            <p:cNvSpPr/>
            <p:nvPr/>
          </p:nvSpPr>
          <p:spPr>
            <a:xfrm>
              <a:off x="6948351" y="948809"/>
              <a:ext cx="14004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/>
                <a:t>Shadow map</a:t>
              </a:r>
              <a:endParaRPr lang="zh-CN" altLang="en-US" dirty="0"/>
            </a:p>
          </p:txBody>
        </p:sp>
      </p:grpSp>
      <p:sp>
        <p:nvSpPr>
          <p:cNvPr id="47" name="椭圆 46"/>
          <p:cNvSpPr/>
          <p:nvPr/>
        </p:nvSpPr>
        <p:spPr>
          <a:xfrm>
            <a:off x="9182100" y="4381500"/>
            <a:ext cx="104775" cy="1047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右大括号 47"/>
          <p:cNvSpPr/>
          <p:nvPr/>
        </p:nvSpPr>
        <p:spPr>
          <a:xfrm rot="18548352">
            <a:off x="8420755" y="2708990"/>
            <a:ext cx="238125" cy="195826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8647853" y="3453884"/>
            <a:ext cx="306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d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8638328" y="1834634"/>
            <a:ext cx="306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d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9971550" y="3768209"/>
            <a:ext cx="12715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600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光源最近的</a:t>
            </a:r>
            <a:r>
              <a:rPr lang="en-US" altLang="zh-CN" sz="1600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  <a:p>
            <a:pPr algn="ctr"/>
            <a:r>
              <a:rPr lang="en-US" altLang="zh-CN" sz="1600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fragment </a:t>
            </a:r>
            <a:endParaRPr lang="zh-CN" altLang="en-US" sz="1600" b="1" dirty="0">
              <a:solidFill>
                <a:srgbClr val="0066FF"/>
              </a:solidFill>
            </a:endParaRPr>
          </a:p>
        </p:txBody>
      </p:sp>
      <p:cxnSp>
        <p:nvCxnSpPr>
          <p:cNvPr id="53" name="直接连接符 52"/>
          <p:cNvCxnSpPr>
            <a:endCxn id="47" idx="7"/>
          </p:cNvCxnSpPr>
          <p:nvPr/>
        </p:nvCxnSpPr>
        <p:spPr>
          <a:xfrm rot="10800000" flipV="1">
            <a:off x="9271532" y="4171950"/>
            <a:ext cx="672569" cy="224894"/>
          </a:xfrm>
          <a:prstGeom prst="line">
            <a:avLst/>
          </a:prstGeom>
          <a:ln w="1905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组合 73"/>
          <p:cNvGrpSpPr/>
          <p:nvPr/>
        </p:nvGrpSpPr>
        <p:grpSpPr>
          <a:xfrm>
            <a:off x="8877300" y="2085976"/>
            <a:ext cx="2367240" cy="1558393"/>
            <a:chOff x="8877300" y="2085976"/>
            <a:chExt cx="2367240" cy="1558393"/>
          </a:xfrm>
        </p:grpSpPr>
        <p:sp>
          <p:nvSpPr>
            <p:cNvPr id="67" name="矩形 66"/>
            <p:cNvSpPr/>
            <p:nvPr/>
          </p:nvSpPr>
          <p:spPr>
            <a:xfrm>
              <a:off x="9819150" y="2949059"/>
              <a:ext cx="1425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 smtClean="0">
                  <a:solidFill>
                    <a:srgbClr val="0066FF"/>
                  </a:solidFill>
                  <a:latin typeface="微软雅黑" pitchFamily="34" charset="-122"/>
                  <a:ea typeface="微软雅黑" pitchFamily="34" charset="-122"/>
                </a:rPr>
                <a:t>和光源的距离</a:t>
              </a:r>
              <a:endParaRPr lang="zh-CN" altLang="en-US" sz="1600" b="1" dirty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 rot="10800000">
              <a:off x="8877300" y="2085976"/>
              <a:ext cx="1390650" cy="771527"/>
            </a:xfrm>
            <a:prstGeom prst="line">
              <a:avLst/>
            </a:prstGeom>
            <a:ln w="19050">
              <a:solidFill>
                <a:srgbClr val="00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rot="10800000" flipV="1">
              <a:off x="8890534" y="3343275"/>
              <a:ext cx="1034517" cy="301094"/>
            </a:xfrm>
            <a:prstGeom prst="line">
              <a:avLst/>
            </a:prstGeom>
            <a:ln w="19050">
              <a:solidFill>
                <a:srgbClr val="00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5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49" grpId="0"/>
      <p:bldP spid="49" grpId="1"/>
      <p:bldP spid="50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阴影的计算算法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352673" y="2619375"/>
            <a:ext cx="4514851" cy="4686300"/>
          </a:xfrm>
          <a:prstGeom prst="rect">
            <a:avLst/>
          </a:prstGeom>
        </p:spPr>
        <p:txBody>
          <a:bodyPr/>
          <a:lstStyle/>
          <a:p>
            <a:pPr latinLnBrk="1">
              <a:lnSpc>
                <a:spcPct val="150000"/>
              </a:lnSpc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Step 2 : 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将视点恢复到原来的正常位置，渲染整个场景，对每个象素计算它和光源的距离，然后将这个值和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depth map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shadow map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中相应的值比较，以确定这个象素点是否处在阴影当中。然后根据比较的结果，对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shadowed fragment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（有阴影的片元）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lighted fragment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（有光照的片元）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分别进行不同的光照计算，这样就可以得到阴影的效果了。</a:t>
            </a:r>
          </a:p>
        </p:txBody>
      </p:sp>
      <p:sp>
        <p:nvSpPr>
          <p:cNvPr id="8" name="矩形 7"/>
          <p:cNvSpPr/>
          <p:nvPr/>
        </p:nvSpPr>
        <p:spPr>
          <a:xfrm>
            <a:off x="2143125" y="2075587"/>
            <a:ext cx="8267700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Shadow Mapping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：</a:t>
            </a: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820025" y="5400675"/>
            <a:ext cx="3190875" cy="28575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8601075" y="4429125"/>
            <a:ext cx="971550" cy="971550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620000" y="3190875"/>
            <a:ext cx="85725" cy="857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8143878" y="3629028"/>
            <a:ext cx="1104898" cy="838196"/>
          </a:xfrm>
          <a:prstGeom prst="straightConnector1">
            <a:avLst/>
          </a:prstGeom>
          <a:ln w="1905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0800000" flipV="1">
            <a:off x="7639051" y="3390899"/>
            <a:ext cx="790575" cy="6572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7219518" y="2796659"/>
            <a:ext cx="1144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光源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light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62518" y="3110984"/>
            <a:ext cx="1400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Shadow map</a:t>
            </a:r>
            <a:endParaRPr lang="zh-CN" altLang="en-US" dirty="0"/>
          </a:p>
        </p:txBody>
      </p:sp>
      <p:pic>
        <p:nvPicPr>
          <p:cNvPr id="28" name="图片 27" descr="shexiangji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8758002" flipH="1">
            <a:off x="10290689" y="2754816"/>
            <a:ext cx="749018" cy="589257"/>
          </a:xfrm>
          <a:prstGeom prst="rect">
            <a:avLst/>
          </a:prstGeom>
        </p:spPr>
      </p:pic>
      <p:cxnSp>
        <p:nvCxnSpPr>
          <p:cNvPr id="33" name="直接箭头连接符 32"/>
          <p:cNvCxnSpPr>
            <a:stCxn id="28" idx="3"/>
          </p:cNvCxnSpPr>
          <p:nvPr/>
        </p:nvCxnSpPr>
        <p:spPr>
          <a:xfrm rot="5400000">
            <a:off x="9263795" y="3309953"/>
            <a:ext cx="1132728" cy="116276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8" idx="3"/>
          </p:cNvCxnSpPr>
          <p:nvPr/>
        </p:nvCxnSpPr>
        <p:spPr>
          <a:xfrm rot="5400000">
            <a:off x="8987571" y="3976703"/>
            <a:ext cx="2075703" cy="77224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 rot="16200000" flipH="1">
            <a:off x="8043864" y="3776661"/>
            <a:ext cx="1657349" cy="1590676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>
            <a:endCxn id="12" idx="5"/>
          </p:cNvCxnSpPr>
          <p:nvPr/>
        </p:nvCxnSpPr>
        <p:spPr>
          <a:xfrm rot="10800000">
            <a:off x="7693171" y="3264046"/>
            <a:ext cx="431654" cy="355454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rot="16200000" flipV="1">
            <a:off x="7650309" y="3297383"/>
            <a:ext cx="469754" cy="422129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>
            <a:off x="9024938" y="3996809"/>
            <a:ext cx="3770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</a:t>
            </a:r>
            <a:r>
              <a:rPr lang="en-US" altLang="zh-CN" baseline="-25000" dirty="0" smtClean="0"/>
              <a:t>a</a:t>
            </a:r>
            <a:endParaRPr lang="zh-CN" altLang="en-US" baseline="-25000" dirty="0"/>
          </a:p>
        </p:txBody>
      </p:sp>
      <p:sp>
        <p:nvSpPr>
          <p:cNvPr id="47" name="矩形 46"/>
          <p:cNvSpPr/>
          <p:nvPr/>
        </p:nvSpPr>
        <p:spPr>
          <a:xfrm>
            <a:off x="9739313" y="4996934"/>
            <a:ext cx="3962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</a:t>
            </a:r>
            <a:r>
              <a:rPr lang="en-US" altLang="zh-CN" baseline="-25000" dirty="0" smtClean="0"/>
              <a:t>b</a:t>
            </a:r>
            <a:endParaRPr lang="zh-CN" altLang="en-US" baseline="-25000" dirty="0"/>
          </a:p>
        </p:txBody>
      </p:sp>
      <p:sp>
        <p:nvSpPr>
          <p:cNvPr id="49" name="矩形 48"/>
          <p:cNvSpPr/>
          <p:nvPr/>
        </p:nvSpPr>
        <p:spPr>
          <a:xfrm>
            <a:off x="8015288" y="3282434"/>
            <a:ext cx="2952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a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7681913" y="3472934"/>
            <a:ext cx="306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b</a:t>
            </a:r>
            <a:endParaRPr lang="zh-CN" altLang="en-US" dirty="0"/>
          </a:p>
        </p:txBody>
      </p:sp>
      <p:sp>
        <p:nvSpPr>
          <p:cNvPr id="51" name="Rectangle 3"/>
          <p:cNvSpPr txBox="1">
            <a:spLocks noChangeArrowheads="1"/>
          </p:cNvSpPr>
          <p:nvPr/>
        </p:nvSpPr>
        <p:spPr>
          <a:xfrm>
            <a:off x="1876424" y="1476375"/>
            <a:ext cx="9039226" cy="685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主流算法</a:t>
            </a:r>
            <a:endParaRPr lang="zh-CN" altLang="zh-CN" sz="2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8763000" y="4467225"/>
            <a:ext cx="85725" cy="85725"/>
          </a:xfrm>
          <a:prstGeom prst="ellipse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5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9" grpId="0"/>
      <p:bldP spid="50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阴影的计算算法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pic>
        <p:nvPicPr>
          <p:cNvPr id="8" name="图片 7" descr="https://learnopengl-cn.github.io/img/05/03/01/shadow_mapping_acne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0" y="3595687"/>
            <a:ext cx="2438400" cy="19716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矩形 8"/>
          <p:cNvSpPr/>
          <p:nvPr/>
        </p:nvSpPr>
        <p:spPr>
          <a:xfrm>
            <a:off x="2143125" y="2075587"/>
            <a:ext cx="8267700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Shadow Mapping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：</a:t>
            </a: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1876424" y="1476375"/>
            <a:ext cx="9039226" cy="685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主流算法</a:t>
            </a:r>
            <a:endParaRPr lang="zh-CN" altLang="zh-CN" sz="2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00400" y="3043238"/>
            <a:ext cx="4486275" cy="3337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矩形 10"/>
          <p:cNvSpPr/>
          <p:nvPr/>
        </p:nvSpPr>
        <p:spPr>
          <a:xfrm>
            <a:off x="2370177" y="2587109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存在的问题：阴影失真</a:t>
            </a:r>
            <a:endParaRPr lang="zh-CN" altLang="en-US" dirty="0"/>
          </a:p>
        </p:txBody>
      </p:sp>
      <p:cxnSp>
        <p:nvCxnSpPr>
          <p:cNvPr id="14" name="直接箭头连接符 13"/>
          <p:cNvCxnSpPr>
            <a:endCxn id="8" idx="1"/>
          </p:cNvCxnSpPr>
          <p:nvPr/>
        </p:nvCxnSpPr>
        <p:spPr>
          <a:xfrm flipV="1">
            <a:off x="7210425" y="4581525"/>
            <a:ext cx="1457325" cy="6667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7839759" y="4253984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放大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阴影的计算算法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9" name="矩形 8"/>
          <p:cNvSpPr/>
          <p:nvPr/>
        </p:nvSpPr>
        <p:spPr>
          <a:xfrm>
            <a:off x="2143125" y="2075587"/>
            <a:ext cx="8267700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Shadow Mapping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：</a:t>
            </a: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1876424" y="1476375"/>
            <a:ext cx="9039226" cy="685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主流算法</a:t>
            </a:r>
            <a:endParaRPr lang="zh-CN" altLang="zh-CN" sz="2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370177" y="2587109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阴影失真原因分析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3362325" y="5610225"/>
            <a:ext cx="6143625" cy="61912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 rot="16200000" flipH="1">
            <a:off x="3814763" y="5310188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10800000" flipV="1">
            <a:off x="4362451" y="5314950"/>
            <a:ext cx="638175" cy="5524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rot="16200000" flipH="1">
            <a:off x="4995864" y="5329239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10800000" flipV="1">
            <a:off x="5543552" y="5334001"/>
            <a:ext cx="638175" cy="5524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rot="16200000" flipH="1">
            <a:off x="6186488" y="5348288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0800000" flipV="1">
            <a:off x="6734176" y="5353050"/>
            <a:ext cx="638175" cy="5524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16200000" flipH="1">
            <a:off x="7367589" y="5367339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0800000" flipV="1">
            <a:off x="7915277" y="5372101"/>
            <a:ext cx="638175" cy="5524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200000" flipH="1">
            <a:off x="7996240" y="4824415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rot="16200000" flipH="1">
            <a:off x="3438527" y="4400553"/>
            <a:ext cx="1228724" cy="1190623"/>
          </a:xfrm>
          <a:prstGeom prst="line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rot="16200000" flipH="1">
            <a:off x="4648203" y="4400554"/>
            <a:ext cx="1228724" cy="1190623"/>
          </a:xfrm>
          <a:prstGeom prst="line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rot="16200000" flipH="1">
            <a:off x="5886453" y="4410079"/>
            <a:ext cx="1228724" cy="1190623"/>
          </a:xfrm>
          <a:prstGeom prst="line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rot="16200000" flipH="1">
            <a:off x="7067553" y="4410078"/>
            <a:ext cx="1228724" cy="1190623"/>
          </a:xfrm>
          <a:prstGeom prst="line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rot="10800000" flipV="1">
            <a:off x="3228977" y="2247899"/>
            <a:ext cx="2647948" cy="231457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 rot="19148187">
            <a:off x="4076268" y="3291959"/>
            <a:ext cx="1400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Shadow map</a:t>
            </a:r>
            <a:endParaRPr lang="zh-CN" altLang="en-US" dirty="0"/>
          </a:p>
        </p:txBody>
      </p:sp>
      <p:grpSp>
        <p:nvGrpSpPr>
          <p:cNvPr id="52" name="组合 51"/>
          <p:cNvGrpSpPr/>
          <p:nvPr/>
        </p:nvGrpSpPr>
        <p:grpSpPr>
          <a:xfrm>
            <a:off x="2112240" y="4968359"/>
            <a:ext cx="6068910" cy="641866"/>
            <a:chOff x="2112240" y="4968359"/>
            <a:chExt cx="6068910" cy="641866"/>
          </a:xfrm>
        </p:grpSpPr>
        <p:grpSp>
          <p:nvGrpSpPr>
            <p:cNvPr id="38" name="组合 37"/>
            <p:cNvGrpSpPr/>
            <p:nvPr/>
          </p:nvGrpSpPr>
          <p:grpSpPr>
            <a:xfrm>
              <a:off x="4133850" y="5600700"/>
              <a:ext cx="4047300" cy="9525"/>
              <a:chOff x="4514850" y="5467350"/>
              <a:chExt cx="4047300" cy="9525"/>
            </a:xfrm>
          </p:grpSpPr>
          <p:cxnSp>
            <p:nvCxnSpPr>
              <p:cNvPr id="34" name="直接连接符 33"/>
              <p:cNvCxnSpPr/>
              <p:nvPr/>
            </p:nvCxnSpPr>
            <p:spPr>
              <a:xfrm>
                <a:off x="4514850" y="5476875"/>
                <a:ext cx="504000" cy="0"/>
              </a:xfrm>
              <a:prstGeom prst="line">
                <a:avLst/>
              </a:prstGeom>
              <a:ln w="571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>
                <a:off x="5705475" y="5467350"/>
                <a:ext cx="504000" cy="0"/>
              </a:xfrm>
              <a:prstGeom prst="line">
                <a:avLst/>
              </a:prstGeom>
              <a:ln w="571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6877050" y="5467350"/>
                <a:ext cx="504000" cy="0"/>
              </a:xfrm>
              <a:prstGeom prst="line">
                <a:avLst/>
              </a:prstGeom>
              <a:ln w="571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8058150" y="5467350"/>
                <a:ext cx="504000" cy="0"/>
              </a:xfrm>
              <a:prstGeom prst="line">
                <a:avLst/>
              </a:prstGeom>
              <a:ln w="571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矩形 44"/>
            <p:cNvSpPr/>
            <p:nvPr/>
          </p:nvSpPr>
          <p:spPr>
            <a:xfrm>
              <a:off x="2112240" y="4968359"/>
              <a:ext cx="211917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latin typeface="微软雅黑" pitchFamily="34" charset="-122"/>
                  <a:ea typeface="微软雅黑" pitchFamily="34" charset="-122"/>
                </a:rPr>
                <a:t>lighted fragment </a:t>
              </a:r>
              <a:endParaRPr lang="zh-CN" altLang="en-US" dirty="0"/>
            </a:p>
          </p:txBody>
        </p:sp>
        <p:cxnSp>
          <p:nvCxnSpPr>
            <p:cNvPr id="48" name="直接连接符 47"/>
            <p:cNvCxnSpPr/>
            <p:nvPr/>
          </p:nvCxnSpPr>
          <p:spPr>
            <a:xfrm rot="16200000" flipH="1">
              <a:off x="3990979" y="5295902"/>
              <a:ext cx="285746" cy="266698"/>
            </a:xfrm>
            <a:prstGeom prst="line">
              <a:avLst/>
            </a:prstGeom>
            <a:ln w="19050">
              <a:solidFill>
                <a:srgbClr val="00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组合 52"/>
          <p:cNvGrpSpPr/>
          <p:nvPr/>
        </p:nvGrpSpPr>
        <p:grpSpPr>
          <a:xfrm>
            <a:off x="4724400" y="4863584"/>
            <a:ext cx="6442958" cy="746641"/>
            <a:chOff x="4724400" y="4863584"/>
            <a:chExt cx="6442958" cy="746641"/>
          </a:xfrm>
        </p:grpSpPr>
        <p:grpSp>
          <p:nvGrpSpPr>
            <p:cNvPr id="39" name="组合 38"/>
            <p:cNvGrpSpPr/>
            <p:nvPr/>
          </p:nvGrpSpPr>
          <p:grpSpPr>
            <a:xfrm>
              <a:off x="4724400" y="5600700"/>
              <a:ext cx="4047300" cy="9525"/>
              <a:chOff x="4514850" y="5467350"/>
              <a:chExt cx="4047300" cy="9525"/>
            </a:xfrm>
          </p:grpSpPr>
          <p:cxnSp>
            <p:nvCxnSpPr>
              <p:cNvPr id="40" name="直接连接符 39"/>
              <p:cNvCxnSpPr/>
              <p:nvPr/>
            </p:nvCxnSpPr>
            <p:spPr>
              <a:xfrm>
                <a:off x="4514850" y="5476875"/>
                <a:ext cx="504000" cy="0"/>
              </a:xfrm>
              <a:prstGeom prst="line">
                <a:avLst/>
              </a:prstGeom>
              <a:ln w="571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/>
              <p:nvPr/>
            </p:nvCxnSpPr>
            <p:spPr>
              <a:xfrm>
                <a:off x="5705475" y="5467350"/>
                <a:ext cx="504000" cy="0"/>
              </a:xfrm>
              <a:prstGeom prst="line">
                <a:avLst/>
              </a:prstGeom>
              <a:ln w="571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/>
              <p:nvPr/>
            </p:nvCxnSpPr>
            <p:spPr>
              <a:xfrm>
                <a:off x="6877050" y="5467350"/>
                <a:ext cx="504000" cy="0"/>
              </a:xfrm>
              <a:prstGeom prst="line">
                <a:avLst/>
              </a:prstGeom>
              <a:ln w="571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8058150" y="5467350"/>
                <a:ext cx="504000" cy="0"/>
              </a:xfrm>
              <a:prstGeom prst="line">
                <a:avLst/>
              </a:prstGeom>
              <a:ln w="5715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矩形 32"/>
            <p:cNvSpPr/>
            <p:nvPr/>
          </p:nvSpPr>
          <p:spPr>
            <a:xfrm>
              <a:off x="8758942" y="4863584"/>
              <a:ext cx="24084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latin typeface="微软雅黑" pitchFamily="34" charset="-122"/>
                  <a:ea typeface="微软雅黑" pitchFamily="34" charset="-122"/>
                </a:rPr>
                <a:t>shadowed fragment</a:t>
              </a:r>
              <a:endParaRPr lang="zh-CN" altLang="en-US" dirty="0"/>
            </a:p>
          </p:txBody>
        </p:sp>
        <p:cxnSp>
          <p:nvCxnSpPr>
            <p:cNvPr id="50" name="直接连接符 49"/>
            <p:cNvCxnSpPr/>
            <p:nvPr/>
          </p:nvCxnSpPr>
          <p:spPr>
            <a:xfrm rot="10800000" flipV="1">
              <a:off x="8610600" y="5191128"/>
              <a:ext cx="638178" cy="352422"/>
            </a:xfrm>
            <a:prstGeom prst="line">
              <a:avLst/>
            </a:prstGeom>
            <a:ln w="19050">
              <a:solidFill>
                <a:srgbClr val="00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6" name="直接连接符 55"/>
          <p:cNvCxnSpPr/>
          <p:nvPr/>
        </p:nvCxnSpPr>
        <p:spPr>
          <a:xfrm rot="5400000">
            <a:off x="3819525" y="5886450"/>
            <a:ext cx="55245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rot="5400000">
            <a:off x="4400550" y="5876925"/>
            <a:ext cx="55245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rot="5400000">
            <a:off x="4991100" y="5857875"/>
            <a:ext cx="552450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/>
          <p:nvPr/>
        </p:nvCxnSpPr>
        <p:spPr>
          <a:xfrm flipV="1">
            <a:off x="4086225" y="5991225"/>
            <a:ext cx="590550" cy="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/>
          <p:nvPr/>
        </p:nvCxnSpPr>
        <p:spPr>
          <a:xfrm flipV="1">
            <a:off x="4676775" y="5991225"/>
            <a:ext cx="590550" cy="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4225047" y="5892284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</a:t>
            </a:r>
            <a:endParaRPr lang="zh-CN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4825122" y="5930384"/>
            <a:ext cx="306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b</a:t>
            </a:r>
            <a:endParaRPr lang="zh-CN" altLang="en-US" dirty="0"/>
          </a:p>
        </p:txBody>
      </p:sp>
      <p:sp>
        <p:nvSpPr>
          <p:cNvPr id="64" name="左大括号 63"/>
          <p:cNvSpPr/>
          <p:nvPr/>
        </p:nvSpPr>
        <p:spPr>
          <a:xfrm rot="2941869">
            <a:off x="3267076" y="3810000"/>
            <a:ext cx="276225" cy="74295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 rot="19330871">
            <a:off x="2755592" y="3749159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</a:rPr>
              <a:t>深度值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阴影的计算算法</a:t>
            </a:r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1182263" y="819944"/>
            <a:ext cx="586152" cy="568907"/>
          </a:xfrm>
          <a:prstGeom prst="ellipse">
            <a:avLst/>
          </a:prstGeom>
          <a:solidFill>
            <a:srgbClr val="0098DD"/>
          </a:solidFill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9" name="矩形 8"/>
          <p:cNvSpPr/>
          <p:nvPr/>
        </p:nvSpPr>
        <p:spPr>
          <a:xfrm>
            <a:off x="2143125" y="2075587"/>
            <a:ext cx="8267700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b="1" dirty="0" smtClean="0">
                <a:solidFill>
                  <a:srgbClr val="0066FF"/>
                </a:solidFill>
                <a:latin typeface="微软雅黑" pitchFamily="34" charset="-122"/>
                <a:ea typeface="微软雅黑" pitchFamily="34" charset="-122"/>
              </a:rPr>
              <a:t>Shadow Mapping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：</a:t>
            </a: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1876424" y="1476375"/>
            <a:ext cx="9039226" cy="6858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主流算法</a:t>
            </a:r>
            <a:endParaRPr lang="zh-CN" altLang="zh-CN" sz="2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370177" y="2587109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阴影失真的修正：阴影偏移</a:t>
            </a:r>
            <a:endParaRPr lang="zh-CN" altLang="en-US" dirty="0"/>
          </a:p>
        </p:txBody>
      </p:sp>
      <p:sp>
        <p:nvSpPr>
          <p:cNvPr id="4097" name="Rectangle 1"/>
          <p:cNvSpPr>
            <a:spLocks noChangeArrowheads="1"/>
          </p:cNvSpPr>
          <p:nvPr/>
        </p:nvSpPr>
        <p:spPr bwMode="auto">
          <a:xfrm>
            <a:off x="2371726" y="3099226"/>
            <a:ext cx="798195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微软雅黑" pitchFamily="34" charset="-122"/>
                <a:ea typeface="微软雅黑" pitchFamily="34" charset="-122"/>
                <a:cs typeface="Arial" pitchFamily="34" charset="0"/>
              </a:rPr>
              <a:t>我们可以用一个叫做</a:t>
            </a:r>
            <a:r>
              <a:rPr kumimoji="0" lang="zh-CN" sz="1600" b="1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微软雅黑" pitchFamily="34" charset="-122"/>
                <a:ea typeface="微软雅黑" pitchFamily="34" charset="-122"/>
                <a:cs typeface="Arial" pitchFamily="34" charset="0"/>
              </a:rPr>
              <a:t>阴影偏移</a:t>
            </a:r>
            <a:r>
              <a:rPr kumimoji="0" lang="zh-CN" sz="16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微软雅黑" pitchFamily="34" charset="-122"/>
                <a:ea typeface="微软雅黑" pitchFamily="34" charset="-122"/>
                <a:cs typeface="Arial" pitchFamily="34" charset="0"/>
              </a:rPr>
              <a:t>（</a:t>
            </a: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微软雅黑" pitchFamily="34" charset="-122"/>
                <a:ea typeface="微软雅黑" pitchFamily="34" charset="-122"/>
                <a:cs typeface="Arial" pitchFamily="34" charset="0"/>
              </a:rPr>
              <a:t>shadow bias</a:t>
            </a:r>
            <a:r>
              <a:rPr kumimoji="0" lang="zh-CN" altLang="en-US" sz="16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微软雅黑" pitchFamily="34" charset="-122"/>
                <a:ea typeface="微软雅黑" pitchFamily="34" charset="-122"/>
                <a:cs typeface="Arial" pitchFamily="34" charset="0"/>
              </a:rPr>
              <a:t>）的技巧来解决这个问题，我们简单的对表面的应用一个偏移量</a:t>
            </a:r>
            <a:r>
              <a:rPr lang="en-US" altLang="zh-CN" sz="1600" dirty="0" smtClean="0">
                <a:solidFill>
                  <a:srgbClr val="222222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bias </a:t>
            </a:r>
            <a:r>
              <a:rPr kumimoji="0" lang="zh-CN" altLang="en-US" sz="16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微软雅黑" pitchFamily="34" charset="-122"/>
                <a:ea typeface="微软雅黑" pitchFamily="34" charset="-122"/>
                <a:cs typeface="Arial" pitchFamily="34" charset="0"/>
              </a:rPr>
              <a:t>，这样片元就不会被错误地认为在表面之下了。</a:t>
            </a:r>
            <a:endParaRPr kumimoji="0" lang="zh-CN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微软雅黑" pitchFamily="34" charset="-122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362325" y="5610225"/>
            <a:ext cx="6143625" cy="61912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rot="16200000" flipH="1">
            <a:off x="3814763" y="5310188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10800000" flipV="1">
            <a:off x="4362451" y="5314950"/>
            <a:ext cx="638175" cy="5524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rot="16200000" flipH="1">
            <a:off x="4995864" y="5329239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rot="10800000" flipV="1">
            <a:off x="5543552" y="5334001"/>
            <a:ext cx="638175" cy="5524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rot="16200000" flipH="1">
            <a:off x="6186488" y="5348288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rot="10800000" flipV="1">
            <a:off x="6734176" y="5353050"/>
            <a:ext cx="638175" cy="5524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6200000" flipH="1">
            <a:off x="7367589" y="5367339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rot="10800000" flipV="1">
            <a:off x="7915277" y="5372101"/>
            <a:ext cx="638175" cy="5524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rot="16200000" flipH="1">
            <a:off x="7996240" y="4824415"/>
            <a:ext cx="552450" cy="54292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rot="16200000" flipH="1">
            <a:off x="3438527" y="4400553"/>
            <a:ext cx="1228724" cy="1190623"/>
          </a:xfrm>
          <a:prstGeom prst="line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rot="16200000" flipH="1">
            <a:off x="4648203" y="4400554"/>
            <a:ext cx="1228724" cy="1190623"/>
          </a:xfrm>
          <a:prstGeom prst="line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rot="16200000" flipH="1">
            <a:off x="5886453" y="4410079"/>
            <a:ext cx="1228724" cy="1190623"/>
          </a:xfrm>
          <a:prstGeom prst="line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rot="16200000" flipH="1">
            <a:off x="7067553" y="4410078"/>
            <a:ext cx="1228724" cy="1190623"/>
          </a:xfrm>
          <a:prstGeom prst="line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4133850" y="5600700"/>
            <a:ext cx="4047300" cy="9525"/>
            <a:chOff x="4514850" y="5467350"/>
            <a:chExt cx="4047300" cy="9525"/>
          </a:xfrm>
        </p:grpSpPr>
        <p:cxnSp>
          <p:nvCxnSpPr>
            <p:cNvPr id="35" name="直接连接符 34"/>
            <p:cNvCxnSpPr/>
            <p:nvPr/>
          </p:nvCxnSpPr>
          <p:spPr>
            <a:xfrm>
              <a:off x="4514850" y="5476875"/>
              <a:ext cx="504000" cy="0"/>
            </a:xfrm>
            <a:prstGeom prst="line">
              <a:avLst/>
            </a:prstGeom>
            <a:ln w="571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5705475" y="5467350"/>
              <a:ext cx="504000" cy="0"/>
            </a:xfrm>
            <a:prstGeom prst="line">
              <a:avLst/>
            </a:prstGeom>
            <a:ln w="571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6877050" y="5467350"/>
              <a:ext cx="504000" cy="0"/>
            </a:xfrm>
            <a:prstGeom prst="line">
              <a:avLst/>
            </a:prstGeom>
            <a:ln w="571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8058150" y="5467350"/>
              <a:ext cx="504000" cy="0"/>
            </a:xfrm>
            <a:prstGeom prst="line">
              <a:avLst/>
            </a:prstGeom>
            <a:ln w="571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38"/>
          <p:cNvGrpSpPr/>
          <p:nvPr/>
        </p:nvGrpSpPr>
        <p:grpSpPr>
          <a:xfrm>
            <a:off x="4724400" y="5600700"/>
            <a:ext cx="4047300" cy="9525"/>
            <a:chOff x="4514850" y="5467350"/>
            <a:chExt cx="4047300" cy="9525"/>
          </a:xfrm>
        </p:grpSpPr>
        <p:cxnSp>
          <p:nvCxnSpPr>
            <p:cNvPr id="42" name="直接连接符 41"/>
            <p:cNvCxnSpPr/>
            <p:nvPr/>
          </p:nvCxnSpPr>
          <p:spPr>
            <a:xfrm>
              <a:off x="4514850" y="5476875"/>
              <a:ext cx="5040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5705475" y="5467350"/>
              <a:ext cx="5040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6877050" y="5467350"/>
              <a:ext cx="5040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8058150" y="5467350"/>
              <a:ext cx="5040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7" name="直接连接符 56"/>
          <p:cNvCxnSpPr/>
          <p:nvPr/>
        </p:nvCxnSpPr>
        <p:spPr>
          <a:xfrm>
            <a:off x="4105275" y="5343525"/>
            <a:ext cx="4687200" cy="0"/>
          </a:xfrm>
          <a:prstGeom prst="line">
            <a:avLst/>
          </a:prstGeom>
          <a:ln w="38100">
            <a:solidFill>
              <a:srgbClr val="00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1794935" y="4895850"/>
            <a:ext cx="1776940" cy="704850"/>
            <a:chOff x="1794935" y="4895850"/>
            <a:chExt cx="1776940" cy="704850"/>
          </a:xfrm>
        </p:grpSpPr>
        <p:sp>
          <p:nvSpPr>
            <p:cNvPr id="58" name="矩形 57"/>
            <p:cNvSpPr/>
            <p:nvPr/>
          </p:nvSpPr>
          <p:spPr>
            <a:xfrm>
              <a:off x="1794935" y="5101709"/>
              <a:ext cx="155363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srgbClr val="222222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shadow bias</a:t>
              </a:r>
              <a:endParaRPr lang="zh-CN" altLang="en-US" dirty="0"/>
            </a:p>
          </p:txBody>
        </p:sp>
        <p:sp>
          <p:nvSpPr>
            <p:cNvPr id="61" name="下箭头 60"/>
            <p:cNvSpPr/>
            <p:nvPr/>
          </p:nvSpPr>
          <p:spPr>
            <a:xfrm flipV="1">
              <a:off x="3390900" y="4895850"/>
              <a:ext cx="180975" cy="704850"/>
            </a:xfrm>
            <a:prstGeom prst="downArrow">
              <a:avLst/>
            </a:prstGeom>
            <a:solidFill>
              <a:srgbClr val="0066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2" name="直接连接符 61"/>
          <p:cNvCxnSpPr/>
          <p:nvPr/>
        </p:nvCxnSpPr>
        <p:spPr>
          <a:xfrm>
            <a:off x="4114800" y="5610225"/>
            <a:ext cx="4686300" cy="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1761</TotalTime>
  <Words>677</Words>
  <Application>Microsoft Office PowerPoint</Application>
  <PresentationFormat>宽屏</PresentationFormat>
  <Paragraphs>74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宋体</vt:lpstr>
      <vt:lpstr>微软雅黑</vt:lpstr>
      <vt:lpstr>Arial</vt:lpstr>
      <vt:lpstr>Calibri</vt:lpstr>
      <vt:lpstr>Calibri Light</vt:lpstr>
      <vt:lpstr>Wingdings</vt:lpstr>
      <vt:lpstr>Office 主题</vt:lpstr>
      <vt:lpstr>阴影的概念</vt:lpstr>
      <vt:lpstr>阴影的计算算法</vt:lpstr>
      <vt:lpstr>阴影的计算算法</vt:lpstr>
      <vt:lpstr>阴影的计算算法</vt:lpstr>
      <vt:lpstr>阴影的计算算法</vt:lpstr>
      <vt:lpstr>阴影的计算算法</vt:lpstr>
      <vt:lpstr>阴影的计算算法</vt:lpstr>
      <vt:lpstr>阴影的计算算法</vt:lpstr>
      <vt:lpstr>阴影的计算算法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jake</cp:lastModifiedBy>
  <cp:revision>1537</cp:revision>
  <dcterms:created xsi:type="dcterms:W3CDTF">2018-03-21T07:46:00Z</dcterms:created>
  <dcterms:modified xsi:type="dcterms:W3CDTF">2018-11-04T08:46:30Z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2052-10.1.0.7401</vt:lpwstr>
  </property>
</Properties>
</file>

<file path=docProps/thumbnail.jpeg>
</file>